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8" r:id="rId3"/>
    <p:sldId id="257" r:id="rId4"/>
    <p:sldId id="260" r:id="rId5"/>
    <p:sldId id="259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7" autoAdjust="0"/>
  </p:normalViewPr>
  <p:slideViewPr>
    <p:cSldViewPr>
      <p:cViewPr varScale="1">
        <p:scale>
          <a:sx n="89" d="100"/>
          <a:sy n="89" d="100"/>
        </p:scale>
        <p:origin x="-10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576C755-6C0A-4EB9-98ED-EBF9CF93B4FC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D1249CA-77AD-446C-8748-CA0F589E1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38EC69-A068-4D2C-8E05-FC8005C1A54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2C7E1B-BC08-48AD-A38D-B8D45F84888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F173F7-A90C-405E-83B0-B3B1D419941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0C61DE-8AE3-4AA9-8AF3-8AC7EF1E839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08CF03-B493-4EF8-926F-53D9BF69D9B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CEDD7-1317-4C42-9566-629BA90F2BA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8B2B36-FD0E-4FE2-8709-81E35636761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99016F-98DC-4768-8A90-24A35996486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95BCF8-37B1-42A5-B37D-951A397B65E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3A1D33-E1D9-4EA3-A9DC-BA49C3BCCDA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39669-DF23-4DBB-B34C-ADF8AAE18CC9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1737842-3889-4CE8-98A0-95214AC864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1795C-6786-48A2-91DF-7D377C87FFBF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D032C-A1A6-4976-827C-F489D7F50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46669-07ED-4D94-8C3D-0F70F6541547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32B15-525E-4970-8A8A-3EB947A30F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264E7-BF15-4508-976A-47A21FDD4313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5F587-2E49-43C6-A8EE-9A7A1DD98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FCEED-2D9E-4C18-A8E5-7D39E4CD7877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E29D3-8C1D-4B5B-941C-9F8AD5E08A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CF381-028A-46EA-BE6E-5B8007E298A3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3FB18-5B8A-460B-99A7-C12AA6ACF9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16036-1BAE-4C1A-BB8A-257DB54C1DE6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5BF3C-075D-44C3-B0A5-6DA2A4B2A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AD3E7-62C1-4E76-A687-11F3BC429619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369A4-47B2-4F34-8C3F-59ADE84B2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DB78A-D632-4C0E-8AF0-D6088943DBDB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36DCD-60EF-41A0-8684-1EAF7BF5D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326DD-9D77-499B-81D9-68D71AD411F5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F85AA-2BC5-4FD4-98B7-8BA99BBF2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0D3C2-DF41-48A7-A9F4-9C6FC66EA6FE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36CCC-E441-45B2-8592-BF9DE8FF5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B41DC33-C212-43F6-949C-1EE5AAAF4F61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22DF2BA-8D53-4510-9925-FA227B517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29" r:id="rId5"/>
    <p:sldLayoutId id="2147483728" r:id="rId6"/>
    <p:sldLayoutId id="2147483727" r:id="rId7"/>
    <p:sldLayoutId id="2147483734" r:id="rId8"/>
    <p:sldLayoutId id="2147483735" r:id="rId9"/>
    <p:sldLayoutId id="2147483726" r:id="rId10"/>
    <p:sldLayoutId id="2147483725" r:id="rId11"/>
  </p:sldLayoutIdLst>
  <p:transition spd="slow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caroltownend.blogspot.com/2010/09/new-german-edition.html" TargetMode="External"/><Relationship Id="rId3" Type="http://schemas.openxmlformats.org/officeDocument/2006/relationships/hyperlink" Target="http://www.everyculture.com/Sa-Th/Switzerland.html" TargetMode="External"/><Relationship Id="rId7" Type="http://schemas.openxmlformats.org/officeDocument/2006/relationships/hyperlink" Target="http://www.guardian.co.uk/world/2011/mar/16/germans-sensitive-names-children-tease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oop.co.nz/stories/WO1104/s00428/expert-urges-austria-to-promote-cultural" TargetMode="External"/><Relationship Id="rId5" Type="http://schemas.openxmlformats.org/officeDocument/2006/relationships/hyperlink" Target="http://www.andrews.edu/~tidewell/bsad560/NonVerbal.html" TargetMode="External"/><Relationship Id="rId4" Type="http://schemas.openxmlformats.org/officeDocument/2006/relationships/hyperlink" Target="http://www.pespmc1.vub.ac.be./BelgCul2.html" TargetMode="External"/><Relationship Id="rId9" Type="http://schemas.openxmlformats.org/officeDocument/2006/relationships/hyperlink" Target="http://bobbyobama.wordpress.com/2010/12/17/5-non-verbal-communication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ubtitle 2"/>
          <p:cNvSpPr>
            <a:spLocks noGrp="1"/>
          </p:cNvSpPr>
          <p:nvPr>
            <p:ph type="subTitle" idx="1"/>
          </p:nvPr>
        </p:nvSpPr>
        <p:spPr>
          <a:xfrm>
            <a:off x="1371600" y="5334000"/>
            <a:ext cx="6400800" cy="838200"/>
          </a:xfrm>
        </p:spPr>
        <p:txBody>
          <a:bodyPr/>
          <a:lstStyle/>
          <a:p>
            <a:pPr eaLnBrk="1" hangingPunct="1"/>
            <a:r>
              <a:rPr lang="en-US" smtClean="0"/>
              <a:t>By: Chelsea Gobourne</a:t>
            </a:r>
          </a:p>
        </p:txBody>
      </p:sp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533400" y="1295400"/>
            <a:ext cx="8153400" cy="2286000"/>
          </a:xfrm>
        </p:spPr>
        <p:txBody>
          <a:bodyPr/>
          <a:lstStyle/>
          <a:p>
            <a:pPr eaLnBrk="1" hangingPunct="1"/>
            <a:r>
              <a:rPr smtClean="0"/>
              <a:t>Culture Diversity in German Speaking Countries</a:t>
            </a:r>
            <a:br>
              <a:rPr smtClean="0"/>
            </a:br>
            <a:endParaRPr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66800" y="3048000"/>
            <a:ext cx="7086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Perpetua" pitchFamily="18" charset="0"/>
              </a:rPr>
              <a:t/>
            </a:r>
            <a:br>
              <a:rPr lang="en-US" sz="3600">
                <a:latin typeface="Perpetua" pitchFamily="18" charset="0"/>
              </a:rPr>
            </a:br>
            <a:r>
              <a:rPr lang="en-US" sz="3600">
                <a:latin typeface="Perpetua" pitchFamily="18" charset="0"/>
              </a:rPr>
              <a:t>“Verbal and non-verbal communications”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Sources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8686800" cy="5029200"/>
          </a:xfrm>
        </p:spPr>
        <p:txBody>
          <a:bodyPr/>
          <a:lstStyle/>
          <a:p>
            <a:pPr eaLnBrk="1" hangingPunct="1"/>
            <a:r>
              <a:rPr lang="en-US" smtClean="0">
                <a:hlinkClick r:id="rId3"/>
              </a:rPr>
              <a:t>http://www.everyculture.com/Sa-Th/Switzerland.html</a:t>
            </a:r>
            <a:endParaRPr lang="en-US" smtClean="0"/>
          </a:p>
          <a:p>
            <a:pPr eaLnBrk="1" hangingPunct="1"/>
            <a:r>
              <a:rPr lang="en-US" smtClean="0">
                <a:hlinkClick r:id="rId4"/>
              </a:rPr>
              <a:t>http://www.pespmc1.vub.ac.be./BelgCul2.html</a:t>
            </a:r>
            <a:endParaRPr lang="en-US" smtClean="0"/>
          </a:p>
          <a:p>
            <a:pPr eaLnBrk="1" hangingPunct="1"/>
            <a:r>
              <a:rPr lang="en-US" smtClean="0">
                <a:hlinkClick r:id="rId5"/>
              </a:rPr>
              <a:t>http://www.andrews.edu/~tidewell/bsad560/NonVerbal.html</a:t>
            </a:r>
            <a:endParaRPr lang="en-US" smtClean="0"/>
          </a:p>
          <a:p>
            <a:pPr eaLnBrk="1" hangingPunct="1"/>
            <a:r>
              <a:rPr lang="en-US" smtClean="0">
                <a:hlinkClick r:id="rId6"/>
              </a:rPr>
              <a:t>http://www.scoop.co.nz/stories/WO1104/s00428/expert-urges-austria-to-promote-cultural</a:t>
            </a:r>
            <a:r>
              <a:rPr lang="en-US" smtClean="0"/>
              <a:t>...</a:t>
            </a:r>
          </a:p>
          <a:p>
            <a:pPr eaLnBrk="1" hangingPunct="1"/>
            <a:r>
              <a:rPr lang="en-US" u="sng" smtClean="0">
                <a:hlinkClick r:id="rId7"/>
              </a:rPr>
              <a:t>http://www.guardian.co.uk/world/2011/mar/16/germans-sensitive-names-children-teased</a:t>
            </a:r>
            <a:endParaRPr lang="en-US" smtClean="0"/>
          </a:p>
          <a:p>
            <a:pPr eaLnBrk="1" hangingPunct="1"/>
            <a:r>
              <a:rPr lang="en-US" u="sng" smtClean="0">
                <a:hlinkClick r:id="rId8"/>
              </a:rPr>
              <a:t>http://caroltownend.blogspot.com/2010/09/new-german-edition.html</a:t>
            </a:r>
            <a:endParaRPr lang="en-US" smtClean="0"/>
          </a:p>
          <a:p>
            <a:pPr eaLnBrk="1" hangingPunct="1"/>
            <a:r>
              <a:rPr lang="en-US" u="sng" smtClean="0">
                <a:hlinkClick r:id="rId9"/>
              </a:rPr>
              <a:t>http://bobbyobama.wordpress.com/2010/12/17/5-non-verbal-communication/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32771" name="Content Placeholder 2"/>
          <p:cNvSpPr>
            <a:spLocks/>
          </p:cNvSpPr>
          <p:nvPr/>
        </p:nvSpPr>
        <p:spPr bwMode="auto">
          <a:xfrm>
            <a:off x="228600" y="13716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>
                <a:latin typeface="Perpetua" pitchFamily="18" charset="0"/>
                <a:hlinkClick r:id="rId3"/>
              </a:rPr>
              <a:t>http://www.everyculture.com/Sa-Th/Switzerland.html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>
                <a:latin typeface="Perpetua" pitchFamily="18" charset="0"/>
                <a:hlinkClick r:id="rId4"/>
              </a:rPr>
              <a:t>http://www.pespmc1.vub.ac.be./BelgCul2.html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>
                <a:latin typeface="Perpetua" pitchFamily="18" charset="0"/>
                <a:hlinkClick r:id="rId5"/>
              </a:rPr>
              <a:t>http://www.andrews.edu/~tidewell/bsad560/NonVerbal.html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>
                <a:latin typeface="Perpetua" pitchFamily="18" charset="0"/>
                <a:hlinkClick r:id="rId6"/>
              </a:rPr>
              <a:t>http://www.scoop.co.nz/stories/WO1104/s00428/expert-urges-austria-to-promote-cultural</a:t>
            </a:r>
            <a:r>
              <a:rPr lang="en-US" sz="2600">
                <a:latin typeface="Perpetua" pitchFamily="18" charset="0"/>
              </a:rPr>
              <a:t>...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 u="sng">
                <a:latin typeface="Perpetua" pitchFamily="18" charset="0"/>
                <a:hlinkClick r:id="rId7"/>
              </a:rPr>
              <a:t>http://www.guardian.co.uk/world/2011/mar/16/germans-sensitive-names-children-teased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 u="sng">
                <a:latin typeface="Perpetua" pitchFamily="18" charset="0"/>
                <a:hlinkClick r:id="rId8"/>
              </a:rPr>
              <a:t>http://caroltownend.blogspot.com/2010/09/new-german-edition.html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 u="sng">
                <a:latin typeface="Perpetua" pitchFamily="18" charset="0"/>
                <a:hlinkClick r:id="rId9"/>
              </a:rPr>
              <a:t>http://bobbyobama.wordpress.com/2010/12/17/5-non-verbal-communication/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US" sz="2600">
              <a:latin typeface="Perpetua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http://www.blogwiese.ch/archives/1383</a:t>
            </a:r>
          </a:p>
        </p:txBody>
      </p:sp>
    </p:spTree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9038" y="266223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5541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 smtClean="0"/>
              <a:t>Germany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Gestures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752600"/>
            <a:ext cx="8382000" cy="4572000"/>
          </a:xfrm>
        </p:spPr>
        <p:txBody>
          <a:bodyPr/>
          <a:lstStyle/>
          <a:p>
            <a:pPr eaLnBrk="1" hangingPunct="1"/>
            <a:r>
              <a:rPr lang="en-US" sz="2000" smtClean="0"/>
              <a:t>When you are pointing at an object you use you </a:t>
            </a:r>
            <a:r>
              <a:rPr lang="en-US" sz="2000" u="sng" smtClean="0"/>
              <a:t>little finger.</a:t>
            </a:r>
          </a:p>
          <a:p>
            <a:pPr eaLnBrk="1" hangingPunct="1"/>
            <a:r>
              <a:rPr lang="en-US" sz="2000" smtClean="0"/>
              <a:t>As a child when counting the </a:t>
            </a:r>
            <a:r>
              <a:rPr lang="en-US" sz="2000" u="sng" smtClean="0"/>
              <a:t>thumb</a:t>
            </a:r>
            <a:r>
              <a:rPr lang="en-US" sz="2000" smtClean="0"/>
              <a:t> is considered to be the number one.</a:t>
            </a:r>
          </a:p>
          <a:p>
            <a:pPr eaLnBrk="1" hangingPunct="1"/>
            <a:r>
              <a:rPr lang="en-US" sz="2000" smtClean="0"/>
              <a:t>In public there is little to no touching people. (Like America)</a:t>
            </a:r>
          </a:p>
          <a:p>
            <a:pPr eaLnBrk="1" hangingPunct="1"/>
            <a:r>
              <a:rPr lang="en-US" sz="2000" smtClean="0"/>
              <a:t>To greet someone Germans either give each other a kiss on the left and right cheek or give a firm handshake. </a:t>
            </a:r>
          </a:p>
          <a:p>
            <a:pPr eaLnBrk="1" hangingPunct="1"/>
            <a:r>
              <a:rPr lang="en-US" sz="2000" smtClean="0"/>
              <a:t>Vocal qualities (volume, pitch, or tone) show authority if someone is </a:t>
            </a:r>
            <a:r>
              <a:rPr lang="en-US" sz="2000" u="sng" smtClean="0"/>
              <a:t>loud</a:t>
            </a:r>
            <a:r>
              <a:rPr lang="en-US" sz="2000" smtClean="0"/>
              <a:t>.</a:t>
            </a:r>
            <a:endParaRPr lang="en-US" sz="2000" u="sng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C:\Users\Beautiful\Desktop\sign langu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81000"/>
            <a:ext cx="4724400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2493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 smtClean="0"/>
              <a:t>Austria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Promote Diversity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828800"/>
            <a:ext cx="8686800" cy="4800600"/>
          </a:xfrm>
        </p:spPr>
        <p:txBody>
          <a:bodyPr/>
          <a:lstStyle/>
          <a:p>
            <a:pPr eaLnBrk="1" hangingPunct="1"/>
            <a:r>
              <a:rPr lang="en-US" sz="2000" smtClean="0"/>
              <a:t>The U.N wants the Austrian Government to take the ways of life for minority groups into consideration.</a:t>
            </a:r>
          </a:p>
          <a:p>
            <a:pPr eaLnBrk="1" hangingPunct="1"/>
            <a:r>
              <a:rPr lang="en-US" sz="2000" smtClean="0"/>
              <a:t>The U.N feels that the best way for Austria to mainstream cultural diversity and heritage is to incorporate minority cultures and histories in the school system. </a:t>
            </a:r>
          </a:p>
          <a:p>
            <a:pPr eaLnBrk="1" hangingPunct="1"/>
            <a:r>
              <a:rPr lang="en-US" sz="2000" smtClean="0"/>
              <a:t>The Romani language (spoken in Central and Eastern Europe) has been incorporated in some schools (way of promoting diversity).</a:t>
            </a:r>
          </a:p>
          <a:p>
            <a:pPr eaLnBrk="1" hangingPunct="1"/>
            <a:r>
              <a:rPr lang="en-US" sz="2000" smtClean="0"/>
              <a:t>Bilingual education is rare in Austria. For students to be taught these languages depends solely on their teacher(s).</a:t>
            </a:r>
          </a:p>
          <a:p>
            <a:pPr eaLnBrk="1" hangingPunct="1"/>
            <a:r>
              <a:rPr lang="en-US" sz="2000" smtClean="0"/>
              <a:t>Cultural identity or rights aren’t a main focus for German countries such as Austria. Culture/heritage is mostly taught in America. </a:t>
            </a:r>
          </a:p>
          <a:p>
            <a:pPr eaLnBrk="1" hangingPunct="1"/>
            <a:endParaRPr lang="en-US" sz="200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381000"/>
            <a:ext cx="4221163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 smtClean="0"/>
              <a:t>Switzerland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Language &amp; Literature</a:t>
            </a:r>
            <a:endParaRPr lang="en-US" dirty="0"/>
          </a:p>
        </p:txBody>
      </p:sp>
      <p:sp>
        <p:nvSpPr>
          <p:cNvPr id="2457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smtClean="0"/>
              <a:t>Swiss German dialects represent high social prestige among Swiss Germans (Regardless of education level or social class, Swiss Germans are considered to be different from Germans).</a:t>
            </a:r>
          </a:p>
          <a:p>
            <a:pPr eaLnBrk="1" hangingPunct="1"/>
            <a:r>
              <a:rPr lang="en-US" sz="2000" smtClean="0"/>
              <a:t>The Italian region is bilingual, French is spoken. </a:t>
            </a:r>
          </a:p>
          <a:p>
            <a:pPr eaLnBrk="1" hangingPunct="1"/>
            <a:r>
              <a:rPr lang="en-US" sz="2000" smtClean="0"/>
              <a:t>In German literature there is an absence of fatalism.</a:t>
            </a:r>
          </a:p>
          <a:p>
            <a:pPr eaLnBrk="1" hangingPunct="1"/>
            <a:r>
              <a:rPr lang="en-US" sz="2000" smtClean="0"/>
              <a:t>Literature is based off of exploration and observation in the lives of humans on a daily basis. </a:t>
            </a:r>
          </a:p>
          <a:p>
            <a:pPr eaLnBrk="1" hangingPunct="1"/>
            <a:r>
              <a:rPr lang="en-US" sz="2000" smtClean="0"/>
              <a:t>Authors such as Elsschot start their novels describing ordinary people in ordinary situations but then gradually include mystery and weird coincidences that are parallel to the world/reality. </a:t>
            </a:r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C:\Users\Beautiful\Desktop\GermanNov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609600"/>
            <a:ext cx="4419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Quiz Questions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eaLnBrk="1" hangingPunct="1">
              <a:buFont typeface="Wingdings 2" pitchFamily="18" charset="2"/>
              <a:buAutoNum type="arabicPeriod"/>
            </a:pPr>
            <a:r>
              <a:rPr lang="en-US" smtClean="0"/>
              <a:t>What are the two ways Germans greet one another?</a:t>
            </a:r>
          </a:p>
          <a:p>
            <a:pPr marL="514350" indent="-514350" eaLnBrk="1" hangingPunct="1">
              <a:buFont typeface="Wingdings 2" pitchFamily="18" charset="2"/>
              <a:buAutoNum type="arabicPeriod"/>
            </a:pPr>
            <a:r>
              <a:rPr lang="en-US" smtClean="0"/>
              <a:t>Besides German and Italian, what other language is spoken in the Italian region?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17 0  C 0.025 0  0.034 -0.01867  0.042 -0.02133  C 0.048 -0.02133  0.059 -0.004  0.064 -0.004  C 0.071 -0.004  0.078 -0.00933  0.091 -0.00933  L 0.1 -0.216  L 0.11 0.03333  L 0.122 0  L 0.132 -0.00933  L 0.156 -0.00133  C 0.167 -0.00533  0.176 -0.02267  0.187 -0.02933  C 0.191 -0.03067  0.2 -0.032  0.206 -0.02933  C 0.212 -0.02667  0.217 -0.008  0.219 -0.00667  C 0.222 -0.00133  0.229 -0.00667  0.233 -0.004  L 0.239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Quiz Answers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eaLnBrk="1" hangingPunct="1">
              <a:buFont typeface="Wingdings 2" pitchFamily="18" charset="2"/>
              <a:buAutoNum type="arabicPeriod"/>
            </a:pPr>
            <a:r>
              <a:rPr lang="en-US" smtClean="0"/>
              <a:t>Firm handshake or kiss on both cheeks</a:t>
            </a:r>
          </a:p>
          <a:p>
            <a:pPr marL="514350" indent="-514350" eaLnBrk="1" hangingPunct="1">
              <a:buFont typeface="Wingdings 2" pitchFamily="18" charset="2"/>
              <a:buAutoNum type="arabicPeriod"/>
            </a:pPr>
            <a:r>
              <a:rPr lang="en-US" smtClean="0"/>
              <a:t>French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17 0  C 0.025 0  0.034 -0.01867  0.042 -0.02133  C 0.048 -0.02133  0.059 -0.004  0.064 -0.004  C 0.071 -0.004  0.078 -0.00933  0.091 -0.00933  L 0.1 -0.216  L 0.11 0.03333  L 0.122 0  L 0.132 -0.00933  L 0.156 -0.00133  C 0.167 -0.00533  0.176 -0.02267  0.187 -0.02933  C 0.191 -0.03067  0.2 -0.032  0.206 -0.02933  C 0.212 -0.02667  0.217 -0.008  0.219 -0.00667  C 0.222 -0.00133  0.229 -0.00667  0.233 -0.004  L 0.239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198</TotalTime>
  <Words>357</Words>
  <Application>Microsoft Office PowerPoint</Application>
  <PresentationFormat>On-screen Show (4:3)</PresentationFormat>
  <Paragraphs>55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Franklin Gothic Book</vt:lpstr>
      <vt:lpstr>Perpetua</vt:lpstr>
      <vt:lpstr>Wingdings 2</vt:lpstr>
      <vt:lpstr>Calibri</vt:lpstr>
      <vt:lpstr>Equity</vt:lpstr>
      <vt:lpstr>Equity</vt:lpstr>
      <vt:lpstr>Equity</vt:lpstr>
      <vt:lpstr>Equity</vt:lpstr>
      <vt:lpstr>Equity</vt:lpstr>
      <vt:lpstr>Culture Diversity in German Speaking Countries </vt:lpstr>
      <vt:lpstr>Germany Gestures</vt:lpstr>
      <vt:lpstr>Slide 3</vt:lpstr>
      <vt:lpstr>Austria Promote Diversity</vt:lpstr>
      <vt:lpstr>Slide 5</vt:lpstr>
      <vt:lpstr>Switzerland Language &amp; Literature</vt:lpstr>
      <vt:lpstr>Slide 7</vt:lpstr>
      <vt:lpstr>Quiz Questions</vt:lpstr>
      <vt:lpstr>Quiz Answers</vt:lpstr>
      <vt:lpstr>Sources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 Diversity in German Speaking Countries  “Verbal and non-verbal communications”</dc:title>
  <dc:creator>Beautiful</dc:creator>
  <cp:lastModifiedBy>SCSadmin</cp:lastModifiedBy>
  <cp:revision>11</cp:revision>
  <dcterms:created xsi:type="dcterms:W3CDTF">2011-08-26T13:23:48Z</dcterms:created>
  <dcterms:modified xsi:type="dcterms:W3CDTF">2011-10-14T14:00:48Z</dcterms:modified>
</cp:coreProperties>
</file>